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4" r:id="rId1"/>
    <p:sldMasterId id="2147483771" r:id="rId2"/>
  </p:sldMasterIdLst>
  <p:sldIdLst>
    <p:sldId id="256" r:id="rId3"/>
    <p:sldId id="272" r:id="rId4"/>
    <p:sldId id="270" r:id="rId5"/>
    <p:sldId id="258" r:id="rId6"/>
    <p:sldId id="271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75" r:id="rId15"/>
    <p:sldId id="266" r:id="rId16"/>
    <p:sldId id="274" r:id="rId17"/>
    <p:sldId id="267" r:id="rId18"/>
    <p:sldId id="26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2D6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Estilo medio 2 - Énfasis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Estilo medio 3 - Énfasis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344D84-9AFB-497E-A393-DC336BA19D2E}" styleName="Estilo medio 3 - Énfasis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Estilo medio 3 - Énfasis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Estilo medio 3 - Énfasis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38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190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1616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4437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9830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2649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2086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6074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3155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95166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257637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602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90934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99969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0487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751695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76566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3528936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104855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24180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7522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141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329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25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5847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847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6448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93225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10000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089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10000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32"/>
            <a:ext cx="2356674" cy="6853285"/>
            <a:chOff x="6627813" y="195454"/>
            <a:chExt cx="1952625" cy="5678297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454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968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  <p:sldLayoutId id="2147483783" r:id="rId12"/>
    <p:sldLayoutId id="2147483784" r:id="rId13"/>
    <p:sldLayoutId id="2147483785" r:id="rId14"/>
    <p:sldLayoutId id="2147483786" r:id="rId15"/>
    <p:sldLayoutId id="214748378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2DC334-84C6-4C6D-922C-365B3E10DC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6368" y="1510017"/>
            <a:ext cx="9605394" cy="2701255"/>
          </a:xfrm>
        </p:spPr>
        <p:txBody>
          <a:bodyPr>
            <a:noAutofit/>
          </a:bodyPr>
          <a:lstStyle/>
          <a:p>
            <a:pPr algn="r"/>
            <a:r>
              <a:rPr lang="ca-ES" sz="3600" dirty="0">
                <a:latin typeface="Verdana Pro" panose="020B0604020202020204" pitchFamily="34" charset="0"/>
              </a:rPr>
              <a:t>Anàlisis de la relació entre les emissions de gasos hivernacle i l'augment de la temperatura mitjançant algoritmes i tecnologies de Big Data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1FCE54-2284-4B03-B780-2E35045688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52931" y="4409530"/>
            <a:ext cx="3386386" cy="573018"/>
          </a:xfrm>
        </p:spPr>
        <p:txBody>
          <a:bodyPr>
            <a:normAutofit fontScale="92500"/>
          </a:bodyPr>
          <a:lstStyle/>
          <a:p>
            <a:pPr algn="r"/>
            <a:r>
              <a:rPr lang="ca-ES" sz="2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Miquel Freixes </a:t>
            </a:r>
            <a:r>
              <a:rPr lang="ca-ES" sz="28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Faya</a:t>
            </a:r>
            <a:endParaRPr lang="ca-ES" sz="2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9923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2573A9-12EE-43E0-9999-81D862996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Random</a:t>
            </a:r>
            <a:r>
              <a:rPr lang="ca-ES" dirty="0"/>
              <a:t> Forest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66F9D799-1B96-41E8-B13E-8307A0996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2437" y="3255313"/>
            <a:ext cx="7295372" cy="339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598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2CB6ED-1955-4280-A72B-79E911700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Support</a:t>
            </a:r>
            <a:r>
              <a:rPr lang="ca-ES" dirty="0"/>
              <a:t> Vector Machines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8E5FFE0-1081-4FAC-A254-03E3225663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7604" y="2309042"/>
            <a:ext cx="4887007" cy="392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2816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39A1BF-9150-4516-BF75-33E0923D8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Xarxes Neuronals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2902891-AC44-49B5-8AFA-D00024E29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767" y="1546836"/>
            <a:ext cx="4133364" cy="437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5311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2573A9-12EE-43E0-9999-81D862996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Anàlisis de resultats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34D94A6F-3B0C-42B4-AA69-04F2E58A239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8599638"/>
              </p:ext>
            </p:extLst>
          </p:nvPr>
        </p:nvGraphicFramePr>
        <p:xfrm>
          <a:off x="2984767" y="2501900"/>
          <a:ext cx="8127999" cy="18542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1805347">
                  <a:extLst>
                    <a:ext uri="{9D8B030D-6E8A-4147-A177-3AD203B41FA5}">
                      <a16:colId xmlns:a16="http://schemas.microsoft.com/office/drawing/2014/main" val="1114299624"/>
                    </a:ext>
                  </a:extLst>
                </a:gridCol>
                <a:gridCol w="4437776">
                  <a:extLst>
                    <a:ext uri="{9D8B030D-6E8A-4147-A177-3AD203B41FA5}">
                      <a16:colId xmlns:a16="http://schemas.microsoft.com/office/drawing/2014/main" val="197111670"/>
                    </a:ext>
                  </a:extLst>
                </a:gridCol>
                <a:gridCol w="1884876">
                  <a:extLst>
                    <a:ext uri="{9D8B030D-6E8A-4147-A177-3AD203B41FA5}">
                      <a16:colId xmlns:a16="http://schemas.microsoft.com/office/drawing/2014/main" val="297841453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2D61C"/>
                    </a:solidFill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2D61C"/>
                    </a:solidFill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2D61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417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32707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18836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207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470894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9516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2573A9-12EE-43E0-9999-81D862996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Anàlisis de resultats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00A74DA-CAD6-44BC-9959-D346C327C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523" y="2187430"/>
            <a:ext cx="3962953" cy="28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6165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2573A9-12EE-43E0-9999-81D862996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Anàlisis de resultats</a:t>
            </a:r>
          </a:p>
        </p:txBody>
      </p:sp>
    </p:spTree>
    <p:extLst>
      <p:ext uri="{BB962C8B-B14F-4D97-AF65-F5344CB8AC3E}">
        <p14:creationId xmlns:p14="http://schemas.microsoft.com/office/powerpoint/2010/main" val="2696908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2CB6ED-1955-4280-A72B-79E911700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Conclusions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DB347BF-BB8C-45BA-AE26-6A35BB492C4B}"/>
              </a:ext>
            </a:extLst>
          </p:cNvPr>
          <p:cNvSpPr txBox="1"/>
          <p:nvPr/>
        </p:nvSpPr>
        <p:spPr>
          <a:xfrm>
            <a:off x="2592924" y="1524909"/>
            <a:ext cx="780039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Resultats dels algoritmes per sobre del esperat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Relació entre les emissions de gasos i les temperatures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Aportacions: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Conjunt de dades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Comparativa algoritmes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Evidències relació contaminació i canvi climàtic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ca-E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Treball futur: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Centrar-se en xarxes neuronals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Treballs sobre canvi climàtic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3357963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2CB6ED-1955-4280-A72B-79E911700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5293" y="2348524"/>
            <a:ext cx="7221414" cy="2160951"/>
          </a:xfrm>
        </p:spPr>
        <p:txBody>
          <a:bodyPr>
            <a:noAutofit/>
          </a:bodyPr>
          <a:lstStyle/>
          <a:p>
            <a:pPr algn="ctr"/>
            <a:r>
              <a:rPr lang="ca-ES" sz="6600" dirty="0"/>
              <a:t>Gràcies per la vostra atenció</a:t>
            </a:r>
          </a:p>
        </p:txBody>
      </p:sp>
    </p:spTree>
    <p:extLst>
      <p:ext uri="{BB962C8B-B14F-4D97-AF65-F5344CB8AC3E}">
        <p14:creationId xmlns:p14="http://schemas.microsoft.com/office/powerpoint/2010/main" val="3216890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833218-C225-4764-86D5-2A11631EE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Canvi Climàtic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CE3FD634-B73B-4E64-A052-AF85F9116570}"/>
              </a:ext>
            </a:extLst>
          </p:cNvPr>
          <p:cNvSpPr txBox="1"/>
          <p:nvPr/>
        </p:nvSpPr>
        <p:spPr>
          <a:xfrm>
            <a:off x="2005695" y="1536681"/>
            <a:ext cx="563740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400" dirty="0">
                <a:latin typeface="Arial" panose="020B0604020202020204" pitchFamily="34" charset="0"/>
                <a:cs typeface="Arial" panose="020B0604020202020204" pitchFamily="34" charset="0"/>
              </a:rPr>
              <a:t>Augment de la temperatura de la </a:t>
            </a: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Terra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400" dirty="0">
                <a:latin typeface="Arial" panose="020B0604020202020204" pitchFamily="34" charset="0"/>
                <a:cs typeface="Arial" panose="020B0604020202020204" pitchFamily="34" charset="0"/>
              </a:rPr>
              <a:t>Principal causa: Contaminació causada per l’ésser humà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400" dirty="0">
                <a:latin typeface="Arial" panose="020B0604020202020204" pitchFamily="34" charset="0"/>
                <a:cs typeface="Arial" panose="020B0604020202020204" pitchFamily="34" charset="0"/>
              </a:rPr>
              <a:t>Efectes catastròfics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a-ES" sz="2400" dirty="0">
                <a:latin typeface="Arial" panose="020B0604020202020204" pitchFamily="34" charset="0"/>
                <a:cs typeface="Arial" panose="020B0604020202020204" pitchFamily="34" charset="0"/>
              </a:rPr>
              <a:t>Augment del nivell del mar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a-ES" sz="2400" dirty="0">
                <a:latin typeface="Arial" panose="020B0604020202020204" pitchFamily="34" charset="0"/>
                <a:cs typeface="Arial" panose="020B0604020202020204" pitchFamily="34" charset="0"/>
              </a:rPr>
              <a:t>Desaparició dels pols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ca-ES" sz="2400" dirty="0">
                <a:latin typeface="Arial" panose="020B0604020202020204" pitchFamily="34" charset="0"/>
                <a:cs typeface="Arial" panose="020B0604020202020204" pitchFamily="34" charset="0"/>
              </a:rPr>
              <a:t>Desertització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CA18539-F80C-4566-AF63-9C1F185C5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3097" y="2463799"/>
            <a:ext cx="3556415" cy="2857520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C1A72CA-DFD0-44D5-8E8B-3A1FB238EA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261" y="2463799"/>
            <a:ext cx="3551251" cy="285751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9B33BFD-0D55-498A-8E8B-A22031B358B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954"/>
          <a:stretch/>
        </p:blipFill>
        <p:spPr>
          <a:xfrm>
            <a:off x="7634754" y="2463798"/>
            <a:ext cx="3869857" cy="2857519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8285FA8F-007F-4B4F-918F-0B97A57CD7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45748" y="2463797"/>
            <a:ext cx="3847867" cy="285752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4C86D121-C2A6-41B1-B5CF-4C8C8F5D116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8619"/>
          <a:stretch/>
        </p:blipFill>
        <p:spPr>
          <a:xfrm>
            <a:off x="7350084" y="2463796"/>
            <a:ext cx="4154527" cy="2982019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782293E6-1568-4DE6-BA0A-967425C3A02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349778" y="2444752"/>
            <a:ext cx="4143051" cy="2982019"/>
          </a:xfrm>
          <a:prstGeom prst="rect">
            <a:avLst/>
          </a:prstGeom>
        </p:spPr>
      </p:pic>
      <p:sp>
        <p:nvSpPr>
          <p:cNvPr id="17" name="CuadroTexto 16">
            <a:extLst>
              <a:ext uri="{FF2B5EF4-FFF2-40B4-BE49-F238E27FC236}">
                <a16:creationId xmlns:a16="http://schemas.microsoft.com/office/drawing/2014/main" id="{3D57F38E-7DD3-40A3-8F0B-665A014F27DA}"/>
              </a:ext>
            </a:extLst>
          </p:cNvPr>
          <p:cNvSpPr txBox="1"/>
          <p:nvPr/>
        </p:nvSpPr>
        <p:spPr>
          <a:xfrm>
            <a:off x="9249510" y="5469098"/>
            <a:ext cx="277905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a-ES" sz="1200" dirty="0">
                <a:latin typeface="Arial" panose="020B0604020202020204" pitchFamily="34" charset="0"/>
                <a:cs typeface="Arial" panose="020B0604020202020204" pitchFamily="34" charset="0"/>
              </a:rPr>
              <a:t>NASA</a:t>
            </a:r>
          </a:p>
        </p:txBody>
      </p:sp>
    </p:spTree>
    <p:extLst>
      <p:ext uri="{BB962C8B-B14F-4D97-AF65-F5344CB8AC3E}">
        <p14:creationId xmlns:p14="http://schemas.microsoft.com/office/powerpoint/2010/main" val="79093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833218-C225-4764-86D5-2A11631EE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Objectius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936F76E-A967-4672-B998-7FAB23F5CE7C}"/>
              </a:ext>
            </a:extLst>
          </p:cNvPr>
          <p:cNvSpPr txBox="1"/>
          <p:nvPr/>
        </p:nvSpPr>
        <p:spPr>
          <a:xfrm>
            <a:off x="2521888" y="1589350"/>
            <a:ext cx="831349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Crear un conjunt de dades que relacioni els països amb les seves temperatures i les seves emissions a partir de dades extretes de fonts fiables i lliures de drets.</a:t>
            </a:r>
          </a:p>
          <a:p>
            <a:endParaRPr lang="ca-E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Analitzar quins són els algorismes de ML més utilitzats actualment en problemes de regressió i implementar-los correctament.</a:t>
            </a:r>
          </a:p>
          <a:p>
            <a:endParaRPr lang="ca-E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Trobar la millor configuració de cada un d'ells aplicant mètodes utilitzats en Big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sz="2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sz="2200" dirty="0">
                <a:latin typeface="Arial" panose="020B0604020202020204" pitchFamily="34" charset="0"/>
                <a:cs typeface="Arial" panose="020B0604020202020204" pitchFamily="34" charset="0"/>
              </a:rPr>
              <a:t>Poder determinar el millor algorisme dels diversos seleccionats. </a:t>
            </a:r>
          </a:p>
        </p:txBody>
      </p:sp>
    </p:spTree>
    <p:extLst>
      <p:ext uri="{BB962C8B-B14F-4D97-AF65-F5344CB8AC3E}">
        <p14:creationId xmlns:p14="http://schemas.microsoft.com/office/powerpoint/2010/main" val="1791500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2350B2-D47F-44AC-A3FD-37F738241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Conjunt de dades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8EC2C144-9F92-419B-A8FC-E43D50C49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4920807"/>
              </p:ext>
            </p:extLst>
          </p:nvPr>
        </p:nvGraphicFramePr>
        <p:xfrm>
          <a:off x="2254207" y="1574800"/>
          <a:ext cx="8128000" cy="185420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88990174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03296727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2129849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03314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9693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3169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80626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8252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5310572"/>
                  </a:ext>
                </a:extLst>
              </a:tr>
            </a:tbl>
          </a:graphicData>
        </a:graphic>
      </p:graphicFrame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F50E23B9-5BAF-4AB9-BB71-3DE765A26F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032905"/>
              </p:ext>
            </p:extLst>
          </p:nvPr>
        </p:nvGraphicFramePr>
        <p:xfrm>
          <a:off x="2254207" y="4112469"/>
          <a:ext cx="8128000" cy="185420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96557742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5480827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600314986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21685184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25598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74658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01312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7228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93574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30822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2350B2-D47F-44AC-A3FD-37F738241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Conjunt de dades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27196FA-9AE2-4446-B126-3CC137B5DF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767" y="1905000"/>
            <a:ext cx="3846325" cy="3562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212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E0F56E-5CBA-4AA1-8C86-B855257E6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Eines de </a:t>
            </a:r>
            <a:r>
              <a:rPr lang="ca-ES" dirty="0" err="1"/>
              <a:t>preprocessament</a:t>
            </a:r>
            <a:endParaRPr lang="ca-ES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3A62AB6-6801-487E-9A5D-6723B0FACA56}"/>
              </a:ext>
            </a:extLst>
          </p:cNvPr>
          <p:cNvSpPr txBox="1"/>
          <p:nvPr/>
        </p:nvSpPr>
        <p:spPr>
          <a:xfrm>
            <a:off x="2592924" y="1810871"/>
            <a:ext cx="83529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dirty="0" err="1"/>
              <a:t>Spark</a:t>
            </a:r>
            <a:endParaRPr lang="ca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dirty="0" err="1"/>
              <a:t>Pandas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683937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A799CB-EE8D-45AE-B8FE-01350DB82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 err="1"/>
              <a:t>Pre</a:t>
            </a:r>
            <a:r>
              <a:rPr lang="ca-ES" dirty="0"/>
              <a:t>-Processament de dades</a:t>
            </a: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DD77DCDC-17B9-4C1D-B0E4-855DBFBFB1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7704110"/>
              </p:ext>
            </p:extLst>
          </p:nvPr>
        </p:nvGraphicFramePr>
        <p:xfrm>
          <a:off x="2254207" y="1574800"/>
          <a:ext cx="4110736" cy="182880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027684">
                  <a:extLst>
                    <a:ext uri="{9D8B030D-6E8A-4147-A177-3AD203B41FA5}">
                      <a16:colId xmlns:a16="http://schemas.microsoft.com/office/drawing/2014/main" val="889901745"/>
                    </a:ext>
                  </a:extLst>
                </a:gridCol>
                <a:gridCol w="1027684">
                  <a:extLst>
                    <a:ext uri="{9D8B030D-6E8A-4147-A177-3AD203B41FA5}">
                      <a16:colId xmlns:a16="http://schemas.microsoft.com/office/drawing/2014/main" val="2032967275"/>
                    </a:ext>
                  </a:extLst>
                </a:gridCol>
                <a:gridCol w="1027684">
                  <a:extLst>
                    <a:ext uri="{9D8B030D-6E8A-4147-A177-3AD203B41FA5}">
                      <a16:colId xmlns:a16="http://schemas.microsoft.com/office/drawing/2014/main" val="521298499"/>
                    </a:ext>
                  </a:extLst>
                </a:gridCol>
                <a:gridCol w="1027684">
                  <a:extLst>
                    <a:ext uri="{9D8B030D-6E8A-4147-A177-3AD203B41FA5}">
                      <a16:colId xmlns:a16="http://schemas.microsoft.com/office/drawing/2014/main" val="2903314184"/>
                    </a:ext>
                  </a:extLst>
                </a:gridCol>
              </a:tblGrid>
              <a:tr h="256178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969369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3169520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8062647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8252774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5310572"/>
                  </a:ext>
                </a:extLst>
              </a:tr>
            </a:tbl>
          </a:graphicData>
        </a:graphic>
      </p:graphicFrame>
      <p:graphicFrame>
        <p:nvGraphicFramePr>
          <p:cNvPr id="4" name="Tabla 3">
            <a:extLst>
              <a:ext uri="{FF2B5EF4-FFF2-40B4-BE49-F238E27FC236}">
                <a16:creationId xmlns:a16="http://schemas.microsoft.com/office/drawing/2014/main" id="{71990FE3-60EE-4C03-BA46-0AB100B095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9223081"/>
              </p:ext>
            </p:extLst>
          </p:nvPr>
        </p:nvGraphicFramePr>
        <p:xfrm>
          <a:off x="2254207" y="3744259"/>
          <a:ext cx="4110736" cy="182880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027684">
                  <a:extLst>
                    <a:ext uri="{9D8B030D-6E8A-4147-A177-3AD203B41FA5}">
                      <a16:colId xmlns:a16="http://schemas.microsoft.com/office/drawing/2014/main" val="889901745"/>
                    </a:ext>
                  </a:extLst>
                </a:gridCol>
                <a:gridCol w="1027684">
                  <a:extLst>
                    <a:ext uri="{9D8B030D-6E8A-4147-A177-3AD203B41FA5}">
                      <a16:colId xmlns:a16="http://schemas.microsoft.com/office/drawing/2014/main" val="2032967275"/>
                    </a:ext>
                  </a:extLst>
                </a:gridCol>
                <a:gridCol w="1027684">
                  <a:extLst>
                    <a:ext uri="{9D8B030D-6E8A-4147-A177-3AD203B41FA5}">
                      <a16:colId xmlns:a16="http://schemas.microsoft.com/office/drawing/2014/main" val="521298499"/>
                    </a:ext>
                  </a:extLst>
                </a:gridCol>
                <a:gridCol w="1027684">
                  <a:extLst>
                    <a:ext uri="{9D8B030D-6E8A-4147-A177-3AD203B41FA5}">
                      <a16:colId xmlns:a16="http://schemas.microsoft.com/office/drawing/2014/main" val="2903314184"/>
                    </a:ext>
                  </a:extLst>
                </a:gridCol>
              </a:tblGrid>
              <a:tr h="256178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969369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3169520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8062647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8252774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5310572"/>
                  </a:ext>
                </a:extLst>
              </a:tr>
            </a:tbl>
          </a:graphicData>
        </a:graphic>
      </p:graphicFrame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C30D2C85-72DE-4DC7-B75D-F97A449413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8360985"/>
              </p:ext>
            </p:extLst>
          </p:nvPr>
        </p:nvGraphicFramePr>
        <p:xfrm>
          <a:off x="7048767" y="2758141"/>
          <a:ext cx="4110736" cy="182880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1027684">
                  <a:extLst>
                    <a:ext uri="{9D8B030D-6E8A-4147-A177-3AD203B41FA5}">
                      <a16:colId xmlns:a16="http://schemas.microsoft.com/office/drawing/2014/main" val="889901745"/>
                    </a:ext>
                  </a:extLst>
                </a:gridCol>
                <a:gridCol w="1027684">
                  <a:extLst>
                    <a:ext uri="{9D8B030D-6E8A-4147-A177-3AD203B41FA5}">
                      <a16:colId xmlns:a16="http://schemas.microsoft.com/office/drawing/2014/main" val="2032967275"/>
                    </a:ext>
                  </a:extLst>
                </a:gridCol>
                <a:gridCol w="1027684">
                  <a:extLst>
                    <a:ext uri="{9D8B030D-6E8A-4147-A177-3AD203B41FA5}">
                      <a16:colId xmlns:a16="http://schemas.microsoft.com/office/drawing/2014/main" val="521298499"/>
                    </a:ext>
                  </a:extLst>
                </a:gridCol>
                <a:gridCol w="1027684">
                  <a:extLst>
                    <a:ext uri="{9D8B030D-6E8A-4147-A177-3AD203B41FA5}">
                      <a16:colId xmlns:a16="http://schemas.microsoft.com/office/drawing/2014/main" val="2903314184"/>
                    </a:ext>
                  </a:extLst>
                </a:gridCol>
              </a:tblGrid>
              <a:tr h="256178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71969369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3169520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8062647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38252774"/>
                  </a:ext>
                </a:extLst>
              </a:tr>
              <a:tr h="256178"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ca-E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5310572"/>
                  </a:ext>
                </a:extLst>
              </a:tr>
            </a:tbl>
          </a:graphicData>
        </a:graphic>
      </p:graphicFrame>
      <p:cxnSp>
        <p:nvCxnSpPr>
          <p:cNvPr id="7" name="Conector recto de flecha 6">
            <a:extLst>
              <a:ext uri="{FF2B5EF4-FFF2-40B4-BE49-F238E27FC236}">
                <a16:creationId xmlns:a16="http://schemas.microsoft.com/office/drawing/2014/main" id="{2DADDDA7-82E0-495D-A4C1-5F2C29155104}"/>
              </a:ext>
            </a:extLst>
          </p:cNvPr>
          <p:cNvCxnSpPr/>
          <p:nvPr/>
        </p:nvCxnSpPr>
        <p:spPr>
          <a:xfrm>
            <a:off x="6364943" y="2259106"/>
            <a:ext cx="683824" cy="5737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069A95CD-93D8-47A2-8591-366B501C94BA}"/>
              </a:ext>
            </a:extLst>
          </p:cNvPr>
          <p:cNvCxnSpPr/>
          <p:nvPr/>
        </p:nvCxnSpPr>
        <p:spPr>
          <a:xfrm flipV="1">
            <a:off x="6364943" y="4586941"/>
            <a:ext cx="683824" cy="5946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3856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914991-51C3-410A-89F1-51C07C706B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Entrenament d’algorismes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33276F67-DBA6-4B3C-A634-A0EB07714C92}"/>
              </a:ext>
            </a:extLst>
          </p:cNvPr>
          <p:cNvSpPr txBox="1"/>
          <p:nvPr/>
        </p:nvSpPr>
        <p:spPr>
          <a:xfrm>
            <a:off x="2519082" y="1905000"/>
            <a:ext cx="8534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dirty="0" err="1"/>
              <a:t>Scikit-Learn</a:t>
            </a:r>
            <a:endParaRPr lang="ca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ca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a-ES" dirty="0" err="1"/>
              <a:t>Keras</a:t>
            </a:r>
            <a:endParaRPr lang="ca-ES" dirty="0"/>
          </a:p>
        </p:txBody>
      </p:sp>
    </p:spTree>
    <p:extLst>
      <p:ext uri="{BB962C8B-B14F-4D97-AF65-F5344CB8AC3E}">
        <p14:creationId xmlns:p14="http://schemas.microsoft.com/office/powerpoint/2010/main" val="2744160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B10266-1A11-4494-BBD9-863CB069F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a-ES" dirty="0"/>
              <a:t>Arbres de Decisió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A1E031E-4A84-403E-8EF4-72C1E06DEC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7140" y="3424015"/>
            <a:ext cx="6324600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297024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647252"/>
      </a:dk2>
      <a:lt2>
        <a:srgbClr val="EAE8CF"/>
      </a:lt2>
      <a:accent1>
        <a:srgbClr val="E78712"/>
      </a:accent1>
      <a:accent2>
        <a:srgbClr val="B73C26"/>
      </a:accent2>
      <a:accent3>
        <a:srgbClr val="865331"/>
      </a:accent3>
      <a:accent4>
        <a:srgbClr val="B38648"/>
      </a:accent4>
      <a:accent5>
        <a:srgbClr val="BBB473"/>
      </a:accent5>
      <a:accent6>
        <a:srgbClr val="849276"/>
      </a:accent6>
      <a:hlink>
        <a:srgbClr val="FDAB2A"/>
      </a:hlink>
      <a:folHlink>
        <a:srgbClr val="CCB182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54F6613E-5ED7-40ED-90A8-F639BE712C0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TM02900688[[fn=Faceta]]</Template>
  <TotalTime>787</TotalTime>
  <Words>210</Words>
  <Application>Microsoft Office PowerPoint</Application>
  <PresentationFormat>Panorámica</PresentationFormat>
  <Paragraphs>52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17</vt:i4>
      </vt:variant>
    </vt:vector>
  </HeadingPairs>
  <TitlesOfParts>
    <vt:vector size="26" baseType="lpstr">
      <vt:lpstr>Arial</vt:lpstr>
      <vt:lpstr>Calibri</vt:lpstr>
      <vt:lpstr>Calibri Light</vt:lpstr>
      <vt:lpstr>Century Gothic</vt:lpstr>
      <vt:lpstr>Verdana Pro</vt:lpstr>
      <vt:lpstr>Wingdings 2</vt:lpstr>
      <vt:lpstr>Wingdings 3</vt:lpstr>
      <vt:lpstr>HDOfficeLightV0</vt:lpstr>
      <vt:lpstr>Espiral</vt:lpstr>
      <vt:lpstr>Anàlisis de la relació entre les emissions de gasos hivernacle i l'augment de la temperatura mitjançant algoritmes i tecnologies de Big Data</vt:lpstr>
      <vt:lpstr>Canvi Climàtic</vt:lpstr>
      <vt:lpstr>Objectius</vt:lpstr>
      <vt:lpstr>Conjunt de dades</vt:lpstr>
      <vt:lpstr>Conjunt de dades</vt:lpstr>
      <vt:lpstr>Eines de preprocessament</vt:lpstr>
      <vt:lpstr>Pre-Processament de dades</vt:lpstr>
      <vt:lpstr>Entrenament d’algorismes</vt:lpstr>
      <vt:lpstr>Arbres de Decisió</vt:lpstr>
      <vt:lpstr>Random Forest</vt:lpstr>
      <vt:lpstr>Support Vector Machines</vt:lpstr>
      <vt:lpstr>Xarxes Neuronals</vt:lpstr>
      <vt:lpstr>Anàlisis de resultats</vt:lpstr>
      <vt:lpstr>Anàlisis de resultats</vt:lpstr>
      <vt:lpstr>Anàlisis de resultats</vt:lpstr>
      <vt:lpstr>Conclusions</vt:lpstr>
      <vt:lpstr>Gràcies per la vostra atenció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Anàlisis de la relació entre les emissions de gasos hivernacle i l'augment de la temperatura mitjançant algoritmes i tecnologies de Big Data</dc:title>
  <dc:creator>miquel freixes</dc:creator>
  <cp:lastModifiedBy>miquel freixes</cp:lastModifiedBy>
  <cp:revision>16</cp:revision>
  <dcterms:created xsi:type="dcterms:W3CDTF">2019-02-05T15:27:12Z</dcterms:created>
  <dcterms:modified xsi:type="dcterms:W3CDTF">2019-02-10T20:34:18Z</dcterms:modified>
</cp:coreProperties>
</file>

<file path=docProps/thumbnail.jpeg>
</file>